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74" d="100"/>
          <a:sy n="74" d="100"/>
        </p:scale>
        <p:origin x="-190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13.03.2023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13.03.2023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13.03.2023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13.03.2023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4C71EC6-210F-42DE-9C53-41977AD35B3D}" type="datetimeFigureOut">
              <a:rPr lang="ru-RU" smtClean="0"/>
              <a:t>13.03.2023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13.03.2023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4C71EC6-210F-42DE-9C53-41977AD35B3D}" type="datetimeFigureOut">
              <a:rPr lang="ru-RU" smtClean="0"/>
              <a:t>13.03.2023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13.03.2023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B4C71EC6-210F-42DE-9C53-41977AD35B3D}" type="datetimeFigureOut">
              <a:rPr lang="ru-RU" smtClean="0"/>
              <a:t>13.03.2023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13.03.2023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13.03.2023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B4C71EC6-210F-42DE-9C53-41977AD35B3D}" type="datetimeFigureOut">
              <a:rPr lang="ru-RU" smtClean="0"/>
              <a:t>13.03.2023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19B0651-EE4F-4900-A07F-96A6BFA9D0F0}"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476673"/>
            <a:ext cx="7772400" cy="1728191"/>
          </a:xfrm>
        </p:spPr>
        <p:txBody>
          <a:bodyPr/>
          <a:lstStyle/>
          <a:p>
            <a:r>
              <a:rPr lang="ru-RU" dirty="0" smtClean="0">
                <a:latin typeface="Times New Roman" panose="02020603050405020304" pitchFamily="18" charset="0"/>
                <a:cs typeface="Times New Roman" panose="02020603050405020304" pitchFamily="18" charset="0"/>
              </a:rPr>
              <a:t>Дыхательная гимнастика в детском саду.</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4499992" y="3717032"/>
            <a:ext cx="3272408" cy="1921768"/>
          </a:xfrm>
        </p:spPr>
        <p:txBody>
          <a:bodyPr>
            <a:normAutofit/>
          </a:bodyPr>
          <a:lstStyle/>
          <a:p>
            <a:r>
              <a:rPr lang="ru-RU" sz="1800" dirty="0" smtClean="0">
                <a:solidFill>
                  <a:schemeClr val="tx1"/>
                </a:solidFill>
                <a:latin typeface="Times New Roman" panose="02020603050405020304" pitchFamily="18" charset="0"/>
                <a:cs typeface="Times New Roman" panose="02020603050405020304" pitchFamily="18" charset="0"/>
              </a:rPr>
              <a:t>Выполнила :</a:t>
            </a:r>
          </a:p>
          <a:p>
            <a:r>
              <a:rPr lang="ru-RU" sz="1800" dirty="0" smtClean="0">
                <a:solidFill>
                  <a:schemeClr val="tx1"/>
                </a:solidFill>
                <a:latin typeface="Times New Roman" panose="02020603050405020304" pitchFamily="18" charset="0"/>
                <a:cs typeface="Times New Roman" panose="02020603050405020304" pitchFamily="18" charset="0"/>
              </a:rPr>
              <a:t>Дудченко В.Н.,</a:t>
            </a:r>
          </a:p>
          <a:p>
            <a:r>
              <a:rPr lang="ru-RU" sz="1800" dirty="0" smtClean="0">
                <a:solidFill>
                  <a:schemeClr val="tx1"/>
                </a:solidFill>
                <a:latin typeface="Times New Roman" panose="02020603050405020304" pitchFamily="18" charset="0"/>
                <a:cs typeface="Times New Roman" panose="02020603050405020304" pitchFamily="18" charset="0"/>
              </a:rPr>
              <a:t>Панасенко Т.П.</a:t>
            </a:r>
            <a:endParaRPr lang="ru-RU"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3771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034888"/>
          </a:xfrm>
        </p:spPr>
        <p:txBody>
          <a:bodyPr>
            <a:noAutofit/>
          </a:bodyPr>
          <a:lstStyle/>
          <a:p>
            <a:r>
              <a:rPr lang="ru-RU" sz="2800" dirty="0">
                <a:solidFill>
                  <a:schemeClr val="tx1"/>
                </a:solidFill>
                <a:latin typeface="Times New Roman" panose="02020603050405020304" pitchFamily="18" charset="0"/>
                <a:cs typeface="Times New Roman" panose="02020603050405020304" pitchFamily="18" charset="0"/>
              </a:rPr>
              <a:t>Дыхание — это естественная функция человеческого организма. Но чаще всего мы обращаем на него внимание лишь в случае болезни либо каких-то отклонений, даже если речь идёт о собственном ребёнке. Родителям дошкольника часто трудно выделить время для выполнения несложных упражнений. На помощь приходит детский сад, где дыхательная гимнастика является важной составляющей деятельности по укреплению здоровья дошкольников.</a:t>
            </a:r>
          </a:p>
        </p:txBody>
      </p:sp>
    </p:spTree>
    <p:extLst>
      <p:ext uri="{BB962C8B-B14F-4D97-AF65-F5344CB8AC3E}">
        <p14:creationId xmlns:p14="http://schemas.microsoft.com/office/powerpoint/2010/main" val="37620089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178904"/>
          </a:xfrm>
        </p:spPr>
        <p:txBody>
          <a:bodyPr>
            <a:noAutofit/>
          </a:bodyPr>
          <a:lstStyle/>
          <a:p>
            <a:r>
              <a:rPr lang="ru-RU" sz="2800" dirty="0">
                <a:solidFill>
                  <a:schemeClr val="tx1"/>
                </a:solidFill>
                <a:latin typeface="Times New Roman" panose="02020603050405020304" pitchFamily="18" charset="0"/>
                <a:cs typeface="Times New Roman" panose="02020603050405020304" pitchFamily="18" charset="0"/>
              </a:rPr>
              <a:t>Многие дети дошкольного возраста имеют хрупкий иммунитет: они подвержены частым респираторным заболеваниям, страдают от насморка, продолжительного кашля. И родители порой даже не догадываются, что причиной этого может являться неправильное поверхностное дыхание. В этом случае вдыхание и выдыхание воздуха происходит не в полную силу. Как следствие, нет полноценной вентиляции лёгких, растущему организму не хватает кислорода. От этого страдает </a:t>
            </a:r>
            <a:r>
              <a:rPr lang="ru-RU" sz="2800" dirty="0">
                <a:latin typeface="Times New Roman" panose="02020603050405020304" pitchFamily="18" charset="0"/>
                <a:cs typeface="Times New Roman" panose="02020603050405020304" pitchFamily="18" charset="0"/>
              </a:rPr>
              <a:t>мозг и</a:t>
            </a:r>
            <a:r>
              <a:rPr lang="ru-RU" sz="2800" dirty="0">
                <a:solidFill>
                  <a:schemeClr val="tx1"/>
                </a:solidFill>
                <a:latin typeface="Times New Roman" panose="02020603050405020304" pitchFamily="18" charset="0"/>
                <a:cs typeface="Times New Roman" panose="02020603050405020304" pitchFamily="18" charset="0"/>
              </a:rPr>
              <a:t> другие важные органы, все клетки голодают, ослабляя свои барьеры перед вредоносными </a:t>
            </a:r>
            <a:r>
              <a:rPr lang="ru-RU" sz="2800" dirty="0" smtClean="0">
                <a:solidFill>
                  <a:schemeClr val="tx1"/>
                </a:solidFill>
                <a:latin typeface="Times New Roman" panose="02020603050405020304" pitchFamily="18" charset="0"/>
                <a:cs typeface="Times New Roman" panose="02020603050405020304" pitchFamily="18" charset="0"/>
              </a:rPr>
              <a:t>микроорганизмами. </a:t>
            </a:r>
            <a:endParaRPr lang="ru-RU"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0443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187016"/>
          </a:xfrm>
        </p:spPr>
        <p:txBody>
          <a:bodyPr>
            <a:noAutofit/>
          </a:bodyPr>
          <a:lstStyle/>
          <a:p>
            <a:r>
              <a:rPr lang="ru-RU" sz="2800" dirty="0" smtClean="0">
                <a:solidFill>
                  <a:schemeClr val="tx1"/>
                </a:solidFill>
                <a:latin typeface="Times New Roman" panose="02020603050405020304" pitchFamily="18" charset="0"/>
                <a:cs typeface="Times New Roman" panose="02020603050405020304" pitchFamily="18" charset="0"/>
              </a:rPr>
              <a:t>Цель </a:t>
            </a:r>
            <a:r>
              <a:rPr lang="ru-RU" sz="2800" dirty="0">
                <a:solidFill>
                  <a:schemeClr val="tx1"/>
                </a:solidFill>
                <a:latin typeface="Times New Roman" panose="02020603050405020304" pitchFamily="18" charset="0"/>
                <a:cs typeface="Times New Roman" panose="02020603050405020304" pitchFamily="18" charset="0"/>
              </a:rPr>
              <a:t>дыхательной гимнастики — научить дошкольника правильно дышать, а значит, укрепить его здоровье. Лёгкие должны максимально наполняться в процессе вдоха, грудная клетка — расширяться. При выдохе крайне важно, чтобы высвободился весь воздух, в противном случае оставшийся будет ограничивать поступление нового в необходимом объеме.</a:t>
            </a:r>
          </a:p>
        </p:txBody>
      </p:sp>
    </p:spTree>
    <p:extLst>
      <p:ext uri="{BB962C8B-B14F-4D97-AF65-F5344CB8AC3E}">
        <p14:creationId xmlns:p14="http://schemas.microsoft.com/office/powerpoint/2010/main" val="3421123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5754968"/>
          </a:xfrm>
        </p:spPr>
        <p:txBody>
          <a:bodyPr>
            <a:normAutofit fontScale="90000"/>
          </a:bodyPr>
          <a:lstStyle/>
          <a:p>
            <a:pPr algn="l"/>
            <a:r>
              <a:rPr lang="ru-RU" sz="2800" b="1" dirty="0">
                <a:solidFill>
                  <a:schemeClr val="tx1"/>
                </a:solidFill>
                <a:latin typeface="Times New Roman" panose="02020603050405020304" pitchFamily="18" charset="0"/>
                <a:cs typeface="Times New Roman" panose="02020603050405020304" pitchFamily="18" charset="0"/>
              </a:rPr>
              <a:t>Значение дыхательных упражнений для дошкольников </a:t>
            </a:r>
            <a:r>
              <a:rPr lang="ru-RU" sz="2800" b="1" dirty="0" smtClean="0">
                <a:solidFill>
                  <a:schemeClr val="tx1"/>
                </a:solidFill>
                <a:latin typeface="Times New Roman" panose="02020603050405020304" pitchFamily="18" charset="0"/>
                <a:cs typeface="Times New Roman" panose="02020603050405020304" pitchFamily="18" charset="0"/>
              </a:rPr>
              <a:t>:</a:t>
            </a:r>
            <a:r>
              <a:rPr lang="ru-RU" sz="1400" dirty="0">
                <a:solidFill>
                  <a:schemeClr val="tx1"/>
                </a:solidFill>
                <a:latin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cs typeface="Times New Roman" panose="02020603050405020304" pitchFamily="18" charset="0"/>
              </a:rPr>
            </a:br>
            <a:r>
              <a:rPr lang="ru-RU" sz="1400" dirty="0">
                <a:solidFill>
                  <a:schemeClr val="tx1"/>
                </a:solidFill>
                <a:latin typeface="Times New Roman" panose="02020603050405020304" pitchFamily="18" charset="0"/>
                <a:cs typeface="Times New Roman" panose="02020603050405020304" pitchFamily="18" charset="0"/>
              </a:rPr>
              <a:t/>
            </a:r>
            <a:br>
              <a:rPr lang="ru-RU" sz="14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 Все клетки организма насыщаются кислородом, улучшаются обменные процессы, все органы начинают полноценно работать. Ребёнок становится менее подверженным респираторным заболеваниям: болезнь быстрее проходит, снижается вероятность развития осложнений.</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-Упражнения помогают в борьбе с имеющимися хроническими заболеваниями: астмой, гайморитом, проблемах с аденоидами и пр.</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-Корректируются дефекты речевого дыхания, укрепляется речевой аппарат, что способствует устранению логопедических проблем.</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-Поскольку мозг получает полноценное кислородное питание, дети становятся более работоспособными и активными, лучше развивается интеллект.</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-Улучшается и физическое развитие. Занятия физкультурой при правильном дыхании приносят больше пользы, у ребёнка развивается мускулатура, здоровый румянец.</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-Упражнения учат дошкольников управлять своим дыханием. Как следствие, формируется умение владеть собой, контролировать собственные действия.</a:t>
            </a:r>
            <a:br>
              <a:rPr lang="ru-RU" sz="2000" dirty="0">
                <a:solidFill>
                  <a:schemeClr val="tx1"/>
                </a:solidFill>
                <a:latin typeface="Times New Roman" panose="02020603050405020304" pitchFamily="18" charset="0"/>
                <a:cs typeface="Times New Roman" panose="02020603050405020304" pitchFamily="18" charset="0"/>
              </a:rPr>
            </a:br>
            <a:r>
              <a:rPr lang="ru-RU" sz="2000" dirty="0">
                <a:solidFill>
                  <a:schemeClr val="tx1"/>
                </a:solidFill>
                <a:latin typeface="Times New Roman" panose="02020603050405020304" pitchFamily="18" charset="0"/>
                <a:cs typeface="Times New Roman" panose="02020603050405020304" pitchFamily="18" charset="0"/>
              </a:rPr>
              <a:t>-Медленный вдох способствует расслаблению, успокоению (это особенно важно для </a:t>
            </a:r>
            <a:r>
              <a:rPr lang="ru-RU" sz="2000" dirty="0" err="1">
                <a:solidFill>
                  <a:schemeClr val="tx1"/>
                </a:solidFill>
                <a:latin typeface="Times New Roman" panose="02020603050405020304" pitchFamily="18" charset="0"/>
                <a:cs typeface="Times New Roman" panose="02020603050405020304" pitchFamily="18" charset="0"/>
              </a:rPr>
              <a:t>гиперактивных</a:t>
            </a:r>
            <a:r>
              <a:rPr lang="ru-RU" sz="2000" dirty="0">
                <a:solidFill>
                  <a:schemeClr val="tx1"/>
                </a:solidFill>
                <a:latin typeface="Times New Roman" panose="02020603050405020304" pitchFamily="18" charset="0"/>
                <a:cs typeface="Times New Roman" panose="02020603050405020304" pitchFamily="18" charset="0"/>
              </a:rPr>
              <a:t> малышей), помогает бороться с волнением, чрезмерной раздражительностью, эмоциональной усталостью.</a:t>
            </a:r>
            <a:br>
              <a:rPr lang="ru-RU" sz="2000" dirty="0">
                <a:solidFill>
                  <a:schemeClr val="tx1"/>
                </a:solidFill>
                <a:latin typeface="Times New Roman" panose="02020603050405020304" pitchFamily="18" charset="0"/>
                <a:cs typeface="Times New Roman" panose="02020603050405020304" pitchFamily="18" charset="0"/>
              </a:rPr>
            </a:br>
            <a:endParaRPr lang="ru-RU"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873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6187016"/>
          </a:xfrm>
        </p:spPr>
        <p:txBody>
          <a:bodyPr>
            <a:normAutofit fontScale="90000"/>
          </a:bodyPr>
          <a:lstStyle/>
          <a:p>
            <a:pPr algn="l"/>
            <a:r>
              <a:rPr lang="ru-RU" sz="2000" b="1" dirty="0">
                <a:solidFill>
                  <a:schemeClr val="tx1"/>
                </a:solidFill>
                <a:latin typeface="Times New Roman" panose="02020603050405020304" pitchFamily="18" charset="0"/>
                <a:cs typeface="Times New Roman" panose="02020603050405020304" pitchFamily="18" charset="0"/>
              </a:rPr>
              <a:t>Проведение с дошкольниками дыхательной гимнастики имеет определённые нюансы</a:t>
            </a:r>
            <a:r>
              <a:rPr lang="ru-RU" sz="1600" dirty="0">
                <a:solidFill>
                  <a:schemeClr val="tx1"/>
                </a:solidFill>
                <a:latin typeface="Times New Roman" panose="02020603050405020304" pitchFamily="18" charset="0"/>
                <a:cs typeface="Times New Roman" panose="02020603050405020304" pitchFamily="18" charset="0"/>
              </a:rPr>
              <a:t>:</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-Воздух в помещении обязательно должен быть свежим, но не холодным.</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-Очень полезно делать гимнастику на улице. Помимо специальных игровых упражнений, хорошо просто предложить детям вдохнуть полной грудью свежий аромат природы (например, после дождя), обратить внимание, как чудесно пахнут цветы на клумбе и пр. Это не только укрепит дыхательные органы, но и обогатит детские представления об окружающем мире. А после прогулки в холодную погоду можно интенсивно подуть на свои ладошки, чтобы согреть их (это тоже полезное дыхательное упражнение).</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-Любое упражнение по продолжительности не должно длиться более 3 минут.</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-Мышцы тела ребёнка не должны быть напряжены.</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-Если у малыша насморк, перед гимнастикой следует очистить носовые ходы.</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-Упражнения непременно должны быть регулярными, поскольку оздоровительный эффект наблюдается после длительного курса.</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-Если у какого-то ребёнка плохое настроение и он не расположен к занятиям, то нельзя заставлять его тренироваться. Пользы это не принесёт, ведь важен позитивный настрой. Воспитатель должен проявить фантазию, чтобы малыш сам захотел включиться в деятельность.</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-Гимнастику нельзя выполнять сразу после приёма пищи, это чревато тошнотой и даже рвотой. Нужно выдержать паузу не менее получаса. Запрещено делать упражнения и на голодный желудок — у ребёнка может просто закружиться голова.</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-В процессе выполнения гимнастики нужно следить за состоянием дошкольников. Если кто-то побледнел либо покраснел, прикрыл глаза, стал часто дышать, то нужно сразу предложить этому ребёнку отдохнуть.</a:t>
            </a:r>
            <a:br>
              <a:rPr lang="ru-RU" sz="1600" dirty="0">
                <a:solidFill>
                  <a:schemeClr val="tx1"/>
                </a:solidFill>
                <a:latin typeface="Times New Roman" panose="02020603050405020304" pitchFamily="18" charset="0"/>
                <a:cs typeface="Times New Roman" panose="02020603050405020304" pitchFamily="18" charset="0"/>
              </a:rPr>
            </a:br>
            <a:r>
              <a:rPr lang="ru-RU" sz="1600" dirty="0">
                <a:solidFill>
                  <a:schemeClr val="tx1"/>
                </a:solidFill>
                <a:latin typeface="Times New Roman" panose="02020603050405020304" pitchFamily="18" charset="0"/>
                <a:cs typeface="Times New Roman" panose="02020603050405020304" pitchFamily="18" charset="0"/>
              </a:rPr>
              <a:t>-Одно и то же упражнение с течением временем можно усложнять. Например, не просто греть ручки после прогулки — направлять на них глубокое тёплое дыхание, а сопровождать свои действия протяжным произношением гласных звуков («а», «о», «у»).</a:t>
            </a:r>
            <a:br>
              <a:rPr lang="ru-RU" sz="1600" dirty="0">
                <a:solidFill>
                  <a:schemeClr val="tx1"/>
                </a:solidFill>
                <a:latin typeface="Times New Roman" panose="02020603050405020304" pitchFamily="18" charset="0"/>
                <a:cs typeface="Times New Roman" panose="02020603050405020304" pitchFamily="18" charset="0"/>
              </a:rPr>
            </a:br>
            <a:endParaRPr lang="ru-RU" sz="16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014024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38328"/>
            <a:ext cx="8229600" cy="2802640"/>
          </a:xfrm>
        </p:spPr>
        <p:txBody>
          <a:bodyPr>
            <a:noAutofit/>
          </a:bodyPr>
          <a:lstStyle/>
          <a:p>
            <a:pPr algn="l"/>
            <a:r>
              <a:rPr lang="ru-RU" sz="2800" b="1" dirty="0">
                <a:solidFill>
                  <a:schemeClr val="tx1"/>
                </a:solidFill>
                <a:latin typeface="Times New Roman" panose="02020603050405020304" pitchFamily="18" charset="0"/>
                <a:cs typeface="Times New Roman" panose="02020603050405020304" pitchFamily="18" charset="0"/>
              </a:rPr>
              <a:t>В дошкольном образовательном учреждении (ДОУ) можно выделить следующие основные</a:t>
            </a:r>
            <a:br>
              <a:rPr lang="ru-RU" sz="2800" b="1" dirty="0">
                <a:solidFill>
                  <a:schemeClr val="tx1"/>
                </a:solidFill>
                <a:latin typeface="Times New Roman" panose="02020603050405020304" pitchFamily="18" charset="0"/>
                <a:cs typeface="Times New Roman" panose="02020603050405020304" pitchFamily="18" charset="0"/>
              </a:rPr>
            </a:br>
            <a:r>
              <a:rPr lang="ru-RU" sz="2800" b="1" dirty="0">
                <a:solidFill>
                  <a:schemeClr val="tx1"/>
                </a:solidFill>
                <a:latin typeface="Times New Roman" panose="02020603050405020304" pitchFamily="18" charset="0"/>
                <a:cs typeface="Times New Roman" panose="02020603050405020304" pitchFamily="18" charset="0"/>
              </a:rPr>
              <a:t>виды дыхательной гимнастики.</a:t>
            </a:r>
            <a:br>
              <a:rPr lang="ru-RU" sz="2800" b="1" dirty="0">
                <a:solidFill>
                  <a:schemeClr val="tx1"/>
                </a:solidFill>
                <a:latin typeface="Times New Roman" panose="02020603050405020304" pitchFamily="18" charset="0"/>
                <a:cs typeface="Times New Roman" panose="02020603050405020304" pitchFamily="18" charset="0"/>
              </a:rPr>
            </a:br>
            <a:r>
              <a:rPr lang="ru-RU" sz="2800" b="1" dirty="0" smtClean="0">
                <a:solidFill>
                  <a:schemeClr val="tx1"/>
                </a:solidFill>
                <a:latin typeface="Times New Roman" panose="02020603050405020304" pitchFamily="18" charset="0"/>
                <a:cs typeface="Times New Roman" panose="02020603050405020304" pitchFamily="18" charset="0"/>
              </a:rPr>
              <a:t>- </a:t>
            </a:r>
            <a:r>
              <a:rPr lang="ru-RU" sz="2800" dirty="0" smtClean="0">
                <a:solidFill>
                  <a:schemeClr val="tx1"/>
                </a:solidFill>
                <a:latin typeface="Times New Roman" panose="02020603050405020304" pitchFamily="18" charset="0"/>
                <a:cs typeface="Times New Roman" panose="02020603050405020304" pitchFamily="18" charset="0"/>
              </a:rPr>
              <a:t>Игры </a:t>
            </a:r>
            <a:r>
              <a:rPr lang="ru-RU" sz="2800" dirty="0">
                <a:solidFill>
                  <a:schemeClr val="tx1"/>
                </a:solidFill>
                <a:latin typeface="Times New Roman" panose="02020603050405020304" pitchFamily="18" charset="0"/>
                <a:cs typeface="Times New Roman" panose="02020603050405020304" pitchFamily="18" charset="0"/>
              </a:rPr>
              <a:t>на </a:t>
            </a:r>
            <a:r>
              <a:rPr lang="ru-RU" sz="2800" dirty="0" smtClean="0">
                <a:solidFill>
                  <a:schemeClr val="tx1"/>
                </a:solidFill>
                <a:latin typeface="Times New Roman" panose="02020603050405020304" pitchFamily="18" charset="0"/>
                <a:cs typeface="Times New Roman" panose="02020603050405020304" pitchFamily="18" charset="0"/>
              </a:rPr>
              <a:t>дыхание.</a:t>
            </a:r>
            <a:r>
              <a:rPr lang="ru-RU" sz="2800" dirty="0">
                <a:solidFill>
                  <a:schemeClr val="tx1"/>
                </a:solidFill>
                <a:latin typeface="Times New Roman" panose="02020603050405020304" pitchFamily="18" charset="0"/>
                <a:cs typeface="Times New Roman" panose="02020603050405020304" pitchFamily="18" charset="0"/>
              </a:rPr>
              <a:t/>
            </a:r>
            <a:br>
              <a:rPr lang="ru-RU" sz="2800" dirty="0">
                <a:solidFill>
                  <a:schemeClr val="tx1"/>
                </a:solidFill>
                <a:latin typeface="Times New Roman" panose="02020603050405020304" pitchFamily="18" charset="0"/>
                <a:cs typeface="Times New Roman" panose="02020603050405020304" pitchFamily="18" charset="0"/>
              </a:rPr>
            </a:br>
            <a:r>
              <a:rPr lang="ru-RU" sz="2800" dirty="0">
                <a:solidFill>
                  <a:schemeClr val="tx1"/>
                </a:solidFill>
                <a:latin typeface="Times New Roman" panose="02020603050405020304" pitchFamily="18" charset="0"/>
                <a:cs typeface="Times New Roman" panose="02020603050405020304" pitchFamily="18" charset="0"/>
              </a:rPr>
              <a:t>-Дыхательная гимнастика в </a:t>
            </a:r>
            <a:r>
              <a:rPr lang="ru-RU" sz="2800" dirty="0" smtClean="0">
                <a:solidFill>
                  <a:schemeClr val="tx1"/>
                </a:solidFill>
                <a:latin typeface="Times New Roman" panose="02020603050405020304" pitchFamily="18" charset="0"/>
                <a:cs typeface="Times New Roman" panose="02020603050405020304" pitchFamily="18" charset="0"/>
              </a:rPr>
              <a:t>стихах.</a:t>
            </a:r>
            <a:br>
              <a:rPr lang="ru-RU" sz="2800" dirty="0" smtClean="0">
                <a:solidFill>
                  <a:schemeClr val="tx1"/>
                </a:solidFill>
                <a:latin typeface="Times New Roman" panose="02020603050405020304" pitchFamily="18" charset="0"/>
                <a:cs typeface="Times New Roman" panose="02020603050405020304" pitchFamily="18" charset="0"/>
              </a:rPr>
            </a:br>
            <a:r>
              <a:rPr lang="ru-RU" sz="2800" dirty="0" smtClean="0">
                <a:solidFill>
                  <a:schemeClr val="tx1"/>
                </a:solidFill>
                <a:latin typeface="Times New Roman" panose="02020603050405020304" pitchFamily="18" charset="0"/>
                <a:cs typeface="Times New Roman" panose="02020603050405020304" pitchFamily="18" charset="0"/>
              </a:rPr>
              <a:t>- Упражнения из комплекса Стрельниковой.</a:t>
            </a:r>
            <a:endParaRPr lang="ru-RU"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86969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Волна">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Волна">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48</TotalTime>
  <Words>236</Words>
  <Application>Microsoft Office PowerPoint</Application>
  <PresentationFormat>Экран (4:3)</PresentationFormat>
  <Paragraphs>10</Paragraphs>
  <Slides>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vt:i4>
      </vt:variant>
    </vt:vector>
  </HeadingPairs>
  <TitlesOfParts>
    <vt:vector size="8" baseType="lpstr">
      <vt:lpstr>Волна</vt:lpstr>
      <vt:lpstr>Дыхательная гимнастика в детском саду.</vt:lpstr>
      <vt:lpstr>Дыхание — это естественная функция человеческого организма. Но чаще всего мы обращаем на него внимание лишь в случае болезни либо каких-то отклонений, даже если речь идёт о собственном ребёнке. Родителям дошкольника часто трудно выделить время для выполнения несложных упражнений. На помощь приходит детский сад, где дыхательная гимнастика является важной составляющей деятельности по укреплению здоровья дошкольников.</vt:lpstr>
      <vt:lpstr>Многие дети дошкольного возраста имеют хрупкий иммунитет: они подвержены частым респираторным заболеваниям, страдают от насморка, продолжительного кашля. И родители порой даже не догадываются, что причиной этого может являться неправильное поверхностное дыхание. В этом случае вдыхание и выдыхание воздуха происходит не в полную силу. Как следствие, нет полноценной вентиляции лёгких, растущему организму не хватает кислорода. От этого страдает мозг и другие важные органы, все клетки голодают, ослабляя свои барьеры перед вредоносными микроорганизмами. </vt:lpstr>
      <vt:lpstr>Цель дыхательной гимнастики — научить дошкольника правильно дышать, а значит, укрепить его здоровье. Лёгкие должны максимально наполняться в процессе вдоха, грудная клетка — расширяться. При выдохе крайне важно, чтобы высвободился весь воздух, в противном случае оставшийся будет ограничивать поступление нового в необходимом объеме.</vt:lpstr>
      <vt:lpstr>Значение дыхательных упражнений для дошкольников :  - Все клетки организма насыщаются кислородом, улучшаются обменные процессы, все органы начинают полноценно работать. Ребёнок становится менее подверженным респираторным заболеваниям: болезнь быстрее проходит, снижается вероятность развития осложнений. -Упражнения помогают в борьбе с имеющимися хроническими заболеваниями: астмой, гайморитом, проблемах с аденоидами и пр. -Корректируются дефекты речевого дыхания, укрепляется речевой аппарат, что способствует устранению логопедических проблем. -Поскольку мозг получает полноценное кислородное питание, дети становятся более работоспособными и активными, лучше развивается интеллект. -Улучшается и физическое развитие. Занятия физкультурой при правильном дыхании приносят больше пользы, у ребёнка развивается мускулатура, здоровый румянец. -Упражнения учат дошкольников управлять своим дыханием. Как следствие, формируется умение владеть собой, контролировать собственные действия. -Медленный вдох способствует расслаблению, успокоению (это особенно важно для гиперактивных малышей), помогает бороться с волнением, чрезмерной раздражительностью, эмоциональной усталостью. </vt:lpstr>
      <vt:lpstr>Проведение с дошкольниками дыхательной гимнастики имеет определённые нюансы:  -Воздух в помещении обязательно должен быть свежим, но не холодным. -Очень полезно делать гимнастику на улице. Помимо специальных игровых упражнений, хорошо просто предложить детям вдохнуть полной грудью свежий аромат природы (например, после дождя), обратить внимание, как чудесно пахнут цветы на клумбе и пр. Это не только укрепит дыхательные органы, но и обогатит детские представления об окружающем мире. А после прогулки в холодную погоду можно интенсивно подуть на свои ладошки, чтобы согреть их (это тоже полезное дыхательное упражнение). -Любое упражнение по продолжительности не должно длиться более 3 минут. -Мышцы тела ребёнка не должны быть напряжены. -Если у малыша насморк, перед гимнастикой следует очистить носовые ходы. -Упражнения непременно должны быть регулярными, поскольку оздоровительный эффект наблюдается после длительного курса. -Если у какого-то ребёнка плохое настроение и он не расположен к занятиям, то нельзя заставлять его тренироваться. Пользы это не принесёт, ведь важен позитивный настрой. Воспитатель должен проявить фантазию, чтобы малыш сам захотел включиться в деятельность. -Гимнастику нельзя выполнять сразу после приёма пищи, это чревато тошнотой и даже рвотой. Нужно выдержать паузу не менее получаса. Запрещено делать упражнения и на голодный желудок — у ребёнка может просто закружиться голова. -В процессе выполнения гимнастики нужно следить за состоянием дошкольников. Если кто-то побледнел либо покраснел, прикрыл глаза, стал часто дышать, то нужно сразу предложить этому ребёнку отдохнуть. -Одно и то же упражнение с течением временем можно усложнять. Например, не просто греть ручки после прогулки — направлять на них глубокое тёплое дыхание, а сопровождать свои действия протяжным произношением гласных звуков («а», «о», «у»). </vt:lpstr>
      <vt:lpstr>В дошкольном образовательном учреждении (ДОУ) можно выделить следующие основные виды дыхательной гимнастики. - Игры на дыхание. -Дыхательная гимнастика в стихах. - Упражнения из комплекса Стрельниковой.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Дыхательная гимнастика в детском саду.</dc:title>
  <dc:creator>Андрей</dc:creator>
  <cp:lastModifiedBy>Андрей</cp:lastModifiedBy>
  <cp:revision>4</cp:revision>
  <dcterms:created xsi:type="dcterms:W3CDTF">2023-03-13T05:38:07Z</dcterms:created>
  <dcterms:modified xsi:type="dcterms:W3CDTF">2023-03-13T10:14:23Z</dcterms:modified>
</cp:coreProperties>
</file>